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304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9" r:id="rId12"/>
    <p:sldId id="387" r:id="rId13"/>
    <p:sldId id="388" r:id="rId14"/>
    <p:sldId id="390" r:id="rId15"/>
    <p:sldId id="30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Кукол" initials="ЮК" lastIdx="14" clrIdx="0">
    <p:extLst>
      <p:ext uri="{19B8F6BF-5375-455C-9EA6-DF929625EA0E}">
        <p15:presenceInfo xmlns:p15="http://schemas.microsoft.com/office/powerpoint/2012/main" userId="Юлия Кукол" providerId="None"/>
      </p:ext>
    </p:extLst>
  </p:cmAuthor>
  <p:cmAuthor id="2" name="Саломатина Екатерина" initials="СЕ" lastIdx="18" clrIdx="1">
    <p:extLst>
      <p:ext uri="{19B8F6BF-5375-455C-9EA6-DF929625EA0E}">
        <p15:presenceInfo xmlns:p15="http://schemas.microsoft.com/office/powerpoint/2012/main" userId="S-1-5-21-1945409633-1936413418-4040707249-2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C"/>
    <a:srgbClr val="B7CA2C"/>
    <a:srgbClr val="5F5FFF"/>
    <a:srgbClr val="9DA624"/>
    <a:srgbClr val="9BBB59"/>
    <a:srgbClr val="E2EFDA"/>
    <a:srgbClr val="000000"/>
    <a:srgbClr val="000F2E"/>
    <a:srgbClr val="FFFFFF"/>
    <a:srgbClr val="B6C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34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3C7C-3C27-41A4-9CB7-280DF7547D72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BD3A-AE2B-49D9-8492-755B2D88AB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0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84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88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24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64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F8CF4-D3EB-4129-98F3-45387AC8A803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BA806-88DC-4566-BCB1-04FA703ACB2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1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D400-F2DB-4ED5-B5EA-EFF8742A7619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61537-635E-4E0F-B466-ABEA4246218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415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3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6BFD-8D30-4360-A42F-F988EA6E0F37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93A94-1A52-4ABF-A06A-1485BFA153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65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249C3C-CC7C-40F5-B42D-A10BC0767472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03E52-EE55-46F0-B63D-EE3B8E2365F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488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9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9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C0F2C-F9B7-4BDF-9933-17C8BD49A132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C57B8-1EDD-4972-AFF6-4A7E8FD5B4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079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EC4A5-550C-4ADB-81F4-7665161C1854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5F7A3-BA49-43CA-9C18-0363F5A3D6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646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E74CB-B543-4FC1-A0E5-4F0091A8CDEF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27992-24F4-4AEC-8F1E-A7435AF15F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661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4" y="273089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D4F24-65CB-4279-95E5-F2655622C32C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8C40E-5578-4B5F-8F5A-0E8593E059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38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89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99A68-BD41-4EE4-AC30-A6F75647E860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942DB-2F4C-401F-B5C4-FB57F91B1F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6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A50D1-F1B4-49A0-8566-D2C300FC9A45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3A28B-D773-416B-ACEB-EC55DAEF74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3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1785600" y="274677"/>
            <a:ext cx="36576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274677"/>
            <a:ext cx="107696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089-48DA-439A-B827-A4C3D4FC53B4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832B0-FA0A-414A-96BC-219E07099BB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78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1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87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66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70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00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1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D9A89-8092-468C-ADEC-6EEDED397AB0}" type="datetimeFigureOut">
              <a:rPr lang="ru-RU" smtClean="0"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C9258-CD7E-400F-B818-2B2792AC1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14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04DE6A1-821E-483D-B684-1373E08ABE41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0378A4D-80A3-4CF8-A448-61A647C0DD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8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boto Mono Light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8.jpe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7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43A4C"/>
            </a:gs>
            <a:gs pos="22000">
              <a:srgbClr val="4B536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Итоги"/>
          <p:cNvSpPr txBox="1">
            <a:spLocks noChangeArrowheads="1"/>
          </p:cNvSpPr>
          <p:nvPr/>
        </p:nvSpPr>
        <p:spPr bwMode="auto">
          <a:xfrm>
            <a:off x="856412" y="5823008"/>
            <a:ext cx="3471244" cy="34471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square" lIns="0" tIns="0" rIns="0" bIns="0" anchor="b" anchorCtr="0">
            <a:spAutoFit/>
          </a:bodyPr>
          <a:lstStyle/>
          <a:p>
            <a:pPr defTabSz="584200" hangingPunct="0">
              <a:lnSpc>
                <a:spcPct val="120000"/>
              </a:lnSpc>
            </a:pPr>
            <a:r>
              <a:rPr lang="en-US" sz="2000" dirty="0" err="1" smtClean="0">
                <a:solidFill>
                  <a:srgbClr val="8EC54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DataStart</a:t>
            </a:r>
            <a:r>
              <a:rPr lang="en-US" sz="2000" dirty="0" smtClean="0">
                <a:solidFill>
                  <a:srgbClr val="8EC54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 2020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  <a:sym typeface="Graphik LCG Bold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BAF0AA-48FC-454C-9821-B1ACB0BA3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63205" y="531434"/>
            <a:ext cx="2968545" cy="858095"/>
          </a:xfrm>
          <a:prstGeom prst="rect">
            <a:avLst/>
          </a:prstGeom>
        </p:spPr>
      </p:pic>
      <p:sp>
        <p:nvSpPr>
          <p:cNvPr id="6" name="Итоги"/>
          <p:cNvSpPr txBox="1">
            <a:spLocks noChangeArrowheads="1"/>
          </p:cNvSpPr>
          <p:nvPr/>
        </p:nvSpPr>
        <p:spPr bwMode="auto">
          <a:xfrm>
            <a:off x="856412" y="4448713"/>
            <a:ext cx="8362626" cy="88639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wrap="square" lIns="0" tIns="0" rIns="0" bIns="0" anchor="b" anchorCtr="0">
            <a:spAutoFit/>
          </a:bodyPr>
          <a:lstStyle/>
          <a:p>
            <a:pPr defTabSz="584200" hangingPunct="0">
              <a:lnSpc>
                <a:spcPct val="120000"/>
              </a:lnSpc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Юрий </a:t>
            </a:r>
            <a:r>
              <a:rPr lang="ru-RU" sz="2800" dirty="0" err="1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Басалов</a:t>
            </a:r>
            <a:endParaRPr lang="ru-RU" sz="2800" dirty="0" smtClean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  <a:sym typeface="Graphik LCG Bold"/>
            </a:endParaRPr>
          </a:p>
          <a:p>
            <a:pPr defTabSz="584200" hangingPunct="0">
              <a:lnSpc>
                <a:spcPct val="120000"/>
              </a:lnSpc>
            </a:pPr>
            <a:r>
              <a:rPr lang="ru-RU" sz="2000" dirty="0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Ведущий программист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IT-</a:t>
            </a:r>
            <a:r>
              <a:rPr lang="ru-RU" sz="2000" dirty="0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компании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rPr>
              <a:t>DD Planet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  <a:sym typeface="Graphik LCG Bold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 bwMode="auto">
          <a:xfrm>
            <a:off x="1495719" y="2685011"/>
            <a:ext cx="9144000" cy="127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Roboto Mono Light"/>
              </a:defRPr>
            </a:lvl9pPr>
          </a:lstStyle>
          <a:p>
            <a:r>
              <a:rPr lang="ru-RU" sz="4000" b="1" spc="-1" dirty="0">
                <a:solidFill>
                  <a:srgbClr val="FFFFFF"/>
                </a:solidFill>
                <a:latin typeface="Arial"/>
                <a:ea typeface="DejaVu Sans"/>
              </a:rPr>
              <a:t>Как построить полнотекстовый поиск с помощью нейронных сетей</a:t>
            </a:r>
            <a:endParaRPr lang="ru-RU" sz="4000" spc="-1" dirty="0">
              <a:latin typeface="Arial"/>
            </a:endParaRPr>
          </a:p>
          <a:p>
            <a:endParaRPr lang="ru-RU" sz="4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3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ый треугольник 56"/>
          <p:cNvSpPr/>
          <p:nvPr/>
        </p:nvSpPr>
        <p:spPr>
          <a:xfrm>
            <a:off x="8661389" y="2990850"/>
            <a:ext cx="1648471" cy="1477637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8661401" y="4468488"/>
            <a:ext cx="1657348" cy="1063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ый треугольник 53"/>
          <p:cNvSpPr/>
          <p:nvPr/>
        </p:nvSpPr>
        <p:spPr>
          <a:xfrm rot="10800000">
            <a:off x="8661399" y="2816224"/>
            <a:ext cx="1657350" cy="1449775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8661400" y="1787525"/>
            <a:ext cx="1657350" cy="102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CustomShape 1"/>
          <p:cNvSpPr/>
          <p:nvPr/>
        </p:nvSpPr>
        <p:spPr>
          <a:xfrm>
            <a:off x="1067040" y="520560"/>
            <a:ext cx="7115760" cy="80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200" b="0" strike="noStrike" spc="-1" dirty="0" smtClean="0">
                <a:solidFill>
                  <a:srgbClr val="343A4C"/>
                </a:solidFill>
                <a:latin typeface="Calibri"/>
                <a:ea typeface="Roboto Medium"/>
              </a:rPr>
              <a:t>Производительность поиска в </a:t>
            </a:r>
            <a:r>
              <a:rPr lang="en-US" sz="3200" b="0" strike="noStrike" spc="-1" dirty="0" smtClean="0">
                <a:solidFill>
                  <a:srgbClr val="343A4C"/>
                </a:solidFill>
                <a:latin typeface="Calibri"/>
                <a:ea typeface="Roboto Medium"/>
              </a:rPr>
              <a:t>VP-</a:t>
            </a:r>
            <a:r>
              <a:rPr lang="ru-RU" sz="3200" b="0" strike="noStrike" spc="-1" dirty="0" smtClean="0">
                <a:solidFill>
                  <a:srgbClr val="343A4C"/>
                </a:solidFill>
                <a:latin typeface="Calibri"/>
                <a:ea typeface="Roboto Medium"/>
              </a:rPr>
              <a:t>дереве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3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1067040" y="1424940"/>
            <a:ext cx="5655240" cy="3476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strike="noStrike" spc="-1" dirty="0" smtClean="0">
                <a:solidFill>
                  <a:srgbClr val="343A4C"/>
                </a:solidFill>
                <a:ea typeface="DejaVu Sans"/>
              </a:rPr>
              <a:t>На скорость поиска влияет распределение данных в дереве.</a:t>
            </a:r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b="0" spc="-1" dirty="0" smtClean="0">
                <a:solidFill>
                  <a:srgbClr val="343A4C"/>
                </a:solidFill>
                <a:ea typeface="DejaVu Sans"/>
              </a:rPr>
              <a:t>Скорость порядка </a:t>
            </a:r>
            <a:r>
              <a:rPr lang="en-US" sz="2400" b="1" i="1" spc="-1" dirty="0" smtClean="0">
                <a:solidFill>
                  <a:srgbClr val="343A4C"/>
                </a:solidFill>
                <a:ea typeface="DejaVu Sans"/>
              </a:rPr>
              <a:t>O(log n) </a:t>
            </a:r>
            <a:r>
              <a:rPr lang="ru-RU" sz="2400" spc="-1" dirty="0" smtClean="0">
                <a:solidFill>
                  <a:srgbClr val="343A4C"/>
                </a:solidFill>
                <a:ea typeface="DejaVu Sans"/>
              </a:rPr>
              <a:t>достигается на примерно равномерном распределении.</a:t>
            </a:r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strike="noStrike" spc="-1" dirty="0" smtClean="0"/>
              <a:t>В нашем случае объекты чаще далеки друг от друга, чем близки. Это снижает скорость поиска.</a:t>
            </a:r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spc="-1" dirty="0" smtClean="0"/>
              <a:t>Для устранения этой проблемы можно применить </a:t>
            </a:r>
            <a:r>
              <a:rPr lang="ru-RU" sz="2400" spc="-1" dirty="0" smtClean="0"/>
              <a:t>следующее преобразование</a:t>
            </a:r>
            <a:endParaRPr lang="ru-RU" sz="2400" strike="noStrike" spc="-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Formula 4"/>
              <p:cNvSpPr txBox="1"/>
              <p:nvPr/>
            </p:nvSpPr>
            <p:spPr>
              <a:xfrm>
                <a:off x="6002640" y="39063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grpSp>
        <p:nvGrpSpPr>
          <p:cNvPr id="27" name="Группа 26"/>
          <p:cNvGrpSpPr/>
          <p:nvPr/>
        </p:nvGrpSpPr>
        <p:grpSpPr>
          <a:xfrm>
            <a:off x="7957591" y="1700272"/>
            <a:ext cx="2988809" cy="3923276"/>
            <a:chOff x="3663321" y="4407824"/>
            <a:chExt cx="1459169" cy="1962509"/>
          </a:xfrm>
        </p:grpSpPr>
        <p:sp>
          <p:nvSpPr>
            <p:cNvPr id="3" name="Правая фигурная скобка 2"/>
            <p:cNvSpPr/>
            <p:nvPr/>
          </p:nvSpPr>
          <p:spPr>
            <a:xfrm>
              <a:off x="3823855" y="4438997"/>
              <a:ext cx="282632" cy="54661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авая фигурная скобка 10"/>
            <p:cNvSpPr/>
            <p:nvPr/>
          </p:nvSpPr>
          <p:spPr>
            <a:xfrm>
              <a:off x="3823855" y="4985608"/>
              <a:ext cx="282632" cy="136186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Левая фигурная скобка 4"/>
            <p:cNvSpPr/>
            <p:nvPr/>
          </p:nvSpPr>
          <p:spPr>
            <a:xfrm>
              <a:off x="4738255" y="4426618"/>
              <a:ext cx="232754" cy="133410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Левая фигурная скобка 13"/>
            <p:cNvSpPr/>
            <p:nvPr/>
          </p:nvSpPr>
          <p:spPr>
            <a:xfrm>
              <a:off x="4741028" y="5763303"/>
              <a:ext cx="229985" cy="5841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единительная линия 6"/>
            <p:cNvCxnSpPr>
              <a:stCxn id="16" idx="0"/>
              <a:endCxn id="45" idx="4"/>
            </p:cNvCxnSpPr>
            <p:nvPr/>
          </p:nvCxnSpPr>
          <p:spPr>
            <a:xfrm>
              <a:off x="3690851" y="4416137"/>
              <a:ext cx="1215" cy="1947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endCxn id="37" idx="0"/>
            </p:cNvCxnSpPr>
            <p:nvPr/>
          </p:nvCxnSpPr>
          <p:spPr>
            <a:xfrm>
              <a:off x="5087389" y="4430684"/>
              <a:ext cx="9438" cy="18939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4001196" y="4998082"/>
              <a:ext cx="814867" cy="7491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V="1">
              <a:off x="4001196" y="4423348"/>
              <a:ext cx="814867" cy="416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4006927" y="6355412"/>
              <a:ext cx="80479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Овал 15"/>
            <p:cNvSpPr/>
            <p:nvPr/>
          </p:nvSpPr>
          <p:spPr>
            <a:xfrm>
              <a:off x="3665913" y="4416137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3666578" y="4499198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3666520" y="4602032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5060376" y="4407824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3665913" y="4920906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3663321" y="4821713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3665928" y="4712152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3666578" y="5626081"/>
              <a:ext cx="49876" cy="4412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5071889" y="6324614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5072614" y="6053788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5072614" y="5742309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5071976" y="5247602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5070302" y="5494601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5071976" y="4949802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5068714" y="4654543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3667128" y="6318263"/>
              <a:ext cx="49876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863371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Рисунок 167"/>
          <p:cNvPicPr/>
          <p:nvPr/>
        </p:nvPicPr>
        <p:blipFill>
          <a:blip r:embed="rId2"/>
          <a:stretch/>
        </p:blipFill>
        <p:spPr>
          <a:xfrm>
            <a:off x="1812960" y="1071720"/>
            <a:ext cx="8430078" cy="56138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1067039" y="520560"/>
            <a:ext cx="8279183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Производительность </a:t>
            </a:r>
            <a:r>
              <a:rPr lang="ru-RU" sz="3200" b="0" strike="noStrike" spc="-1" dirty="0" smtClean="0">
                <a:solidFill>
                  <a:srgbClr val="343A4C"/>
                </a:solidFill>
                <a:latin typeface="Calibri"/>
                <a:ea typeface="Roboto Medium"/>
              </a:rPr>
              <a:t>построения дерева поиска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Рисунок 6"/>
          <p:cNvPicPr/>
          <p:nvPr/>
        </p:nvPicPr>
        <p:blipFill>
          <a:blip r:embed="rId3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5517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Рисунок 171"/>
          <p:cNvPicPr/>
          <p:nvPr/>
        </p:nvPicPr>
        <p:blipFill>
          <a:blip r:embed="rId2"/>
          <a:stretch/>
        </p:blipFill>
        <p:spPr>
          <a:xfrm>
            <a:off x="1589040" y="685800"/>
            <a:ext cx="8821052" cy="6187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1067040" y="520560"/>
            <a:ext cx="80762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Производительность поиска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1" name="Рисунок 6"/>
          <p:cNvPicPr/>
          <p:nvPr/>
        </p:nvPicPr>
        <p:blipFill>
          <a:blip r:embed="rId3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4488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67040" y="520560"/>
            <a:ext cx="80762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spc="-1" dirty="0" smtClean="0">
                <a:solidFill>
                  <a:srgbClr val="343A4C"/>
                </a:solidFill>
                <a:latin typeface="Calibri"/>
              </a:rPr>
              <a:t>Попробовать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1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60" y="1738560"/>
            <a:ext cx="1905000" cy="1905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99960" y="2500600"/>
            <a:ext cx="734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https://github.com/basalovyurij/nlp-text-search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599960" y="4061638"/>
            <a:ext cx="5984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ru-R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ru-R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nlp-text-search</a:t>
            </a:r>
            <a:endParaRPr lang="ru-R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0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Прямоугольник 90"/>
          <p:cNvSpPr>
            <a:spLocks noChangeArrowheads="1"/>
          </p:cNvSpPr>
          <p:nvPr/>
        </p:nvSpPr>
        <p:spPr bwMode="auto">
          <a:xfrm>
            <a:off x="1861206" y="4916136"/>
            <a:ext cx="7299325" cy="125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err="1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www</a:t>
            </a:r>
            <a:r>
              <a:rPr lang="ru-RU" sz="2000" dirty="0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.</a:t>
            </a:r>
            <a:r>
              <a:rPr lang="en-US" sz="2000" dirty="0" err="1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ddp</a:t>
            </a:r>
            <a:r>
              <a:rPr lang="ru-RU" sz="2000" dirty="0" smtClean="0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lanet.ru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tx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+7 495 </a:t>
            </a:r>
            <a:r>
              <a:rPr lang="ru-RU" sz="2000" dirty="0" smtClean="0">
                <a:solidFill>
                  <a:schemeClr val="tx2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984-76-85</a:t>
            </a: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rPr>
              <a:t>info@ddplanet.ru</a:t>
            </a:r>
            <a:endParaRPr lang="ru-RU" sz="2000" dirty="0">
              <a:solidFill>
                <a:srgbClr val="9DA624"/>
              </a:solidFill>
              <a:latin typeface="Calibri" panose="020F0502020204030204" pitchFamily="34" charset="0"/>
              <a:ea typeface="Roboto Light"/>
              <a:cs typeface="Calibri" panose="020F0502020204030204" pitchFamily="34" charset="0"/>
            </a:endParaRPr>
          </a:p>
        </p:txBody>
      </p:sp>
      <p:sp>
        <p:nvSpPr>
          <p:cNvPr id="32772" name="Итоги"/>
          <p:cNvSpPr txBox="1">
            <a:spLocks noChangeArrowheads="1"/>
          </p:cNvSpPr>
          <p:nvPr/>
        </p:nvSpPr>
        <p:spPr bwMode="auto">
          <a:xfrm>
            <a:off x="3497263" y="2105521"/>
            <a:ext cx="5472112" cy="55399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58420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solidFill>
                  <a:schemeClr val="tx2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Graphik LCG Bold"/>
              </a:rPr>
              <a:t>Спасибо за внимание!</a:t>
            </a:r>
            <a:endParaRPr lang="en-US" sz="3600" b="1" dirty="0">
              <a:solidFill>
                <a:schemeClr val="tx2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Graphik LCG Bold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785005" y="3101772"/>
            <a:ext cx="5548313" cy="1577647"/>
            <a:chOff x="1833562" y="2079376"/>
            <a:chExt cx="5548313" cy="1577647"/>
          </a:xfrm>
        </p:grpSpPr>
        <p:sp>
          <p:nvSpPr>
            <p:cNvPr id="6" name="Итоги"/>
            <p:cNvSpPr txBox="1">
              <a:spLocks noChangeArrowheads="1"/>
            </p:cNvSpPr>
            <p:nvPr/>
          </p:nvSpPr>
          <p:spPr bwMode="auto">
            <a:xfrm>
              <a:off x="1909763" y="2079376"/>
              <a:ext cx="5472112" cy="430887"/>
            </a:xfrm>
            <a:prstGeom prst="rect">
              <a:avLst/>
            </a:prstGeom>
            <a:noFill/>
            <a:ln w="12700">
              <a:noFill/>
              <a:miter lim="4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58420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sz="2800" b="1" dirty="0" smtClean="0">
                  <a:solidFill>
                    <a:schemeClr val="tx2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Graphik LCG Bold"/>
                </a:rPr>
                <a:t>Юрий </a:t>
              </a:r>
              <a:r>
                <a:rPr lang="ru-RU" sz="2800" b="1" dirty="0" err="1" smtClean="0">
                  <a:solidFill>
                    <a:schemeClr val="tx2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Graphik LCG Bold"/>
                </a:rPr>
                <a:t>Басалов</a:t>
              </a:r>
              <a:endParaRPr lang="en-US" sz="2800" b="1" dirty="0">
                <a:solidFill>
                  <a:schemeClr val="tx2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Graphik LCG 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33562" y="2456694"/>
              <a:ext cx="51834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84200" hangingPunct="0">
                <a:lnSpc>
                  <a:spcPct val="120000"/>
                </a:lnSpc>
              </a:pPr>
              <a:r>
                <a:rPr lang="ru-RU" sz="2000" dirty="0" smtClean="0">
                  <a:solidFill>
                    <a:schemeClr val="tx2"/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  <a:sym typeface="Graphik LCG Bold"/>
                </a:rPr>
                <a:t>Ведущий программист </a:t>
              </a:r>
              <a:r>
                <a:rPr lang="en-US" sz="2000" dirty="0" smtClean="0">
                  <a:solidFill>
                    <a:schemeClr val="tx2"/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  <a:sym typeface="Graphik LCG Bold"/>
                </a:rPr>
                <a:t>IT-</a:t>
              </a:r>
              <a:r>
                <a:rPr lang="ru-RU" sz="2000" dirty="0" smtClean="0">
                  <a:solidFill>
                    <a:schemeClr val="tx2"/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  <a:sym typeface="Graphik LCG Bold"/>
                </a:rPr>
                <a:t>компании </a:t>
              </a:r>
              <a:r>
                <a:rPr lang="en-US" sz="2000" dirty="0" smtClean="0">
                  <a:solidFill>
                    <a:schemeClr val="tx2"/>
                  </a:solidFill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  <a:sym typeface="Graphik LCG Bold"/>
                </a:rPr>
                <a:t>DD Planet</a:t>
              </a:r>
            </a:p>
            <a:p>
              <a:pPr defTabSz="584200" hangingPunct="0">
                <a:lnSpc>
                  <a:spcPct val="120000"/>
                </a:lnSpc>
              </a:pPr>
              <a:r>
                <a:rPr lang="en-US" sz="2000" dirty="0" smtClean="0">
                  <a:solidFill>
                    <a:srgbClr val="9DA624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</a:rPr>
                <a:t>y.basalov@ddplanet.ru</a:t>
              </a:r>
              <a:endParaRPr lang="ru-RU" sz="2000" dirty="0">
                <a:solidFill>
                  <a:srgbClr val="9DA624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</a:endParaRPr>
            </a:p>
            <a:p>
              <a:pPr defTabSz="584200" hangingPunct="0">
                <a:lnSpc>
                  <a:spcPct val="120000"/>
                </a:lnSpc>
              </a:pPr>
              <a:endParaRPr lang="en-US" sz="2000" dirty="0">
                <a:solidFill>
                  <a:schemeClr val="tx2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Graphik LCG Bold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05" y="531434"/>
            <a:ext cx="2968545" cy="8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430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5" y="5146137"/>
            <a:ext cx="1857230" cy="3689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15" y="5082888"/>
            <a:ext cx="1119085" cy="463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01" y="5005277"/>
            <a:ext cx="1352550" cy="619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83" y="4910026"/>
            <a:ext cx="1009650" cy="809625"/>
          </a:xfrm>
          <a:prstGeom prst="rect">
            <a:avLst/>
          </a:prstGeom>
        </p:spPr>
      </p:pic>
      <p:pic>
        <p:nvPicPr>
          <p:cNvPr id="25" name="Рисунок 9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10788" y="6056434"/>
            <a:ext cx="1006236" cy="33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Рисунок 11"/>
          <p:cNvPicPr>
            <a:picLocks noChangeAspect="1"/>
          </p:cNvPicPr>
          <p:nvPr/>
        </p:nvPicPr>
        <p:blipFill>
          <a:blip r:embed="rId11">
            <a:grayscl/>
            <a:lum bright="-20000" contrast="40000"/>
          </a:blip>
          <a:srcRect/>
          <a:stretch>
            <a:fillRect/>
          </a:stretch>
        </p:blipFill>
        <p:spPr bwMode="auto">
          <a:xfrm>
            <a:off x="1585563" y="5184286"/>
            <a:ext cx="1072193" cy="38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47" y="5877522"/>
            <a:ext cx="940199" cy="6715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66" y="6082713"/>
            <a:ext cx="1555588" cy="30803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0929A5F-EF77-F741-86D0-A0331D5866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97" y="6046740"/>
            <a:ext cx="1261788" cy="30173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71" y="571735"/>
            <a:ext cx="1714009" cy="502666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718FB562-BC61-0D46-AF66-5462DAC1A38F}"/>
              </a:ext>
            </a:extLst>
          </p:cNvPr>
          <p:cNvSpPr txBox="1"/>
          <p:nvPr/>
        </p:nvSpPr>
        <p:spPr>
          <a:xfrm>
            <a:off x="1066924" y="520403"/>
            <a:ext cx="711827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IT-</a:t>
            </a:r>
            <a:r>
              <a:rPr lang="ru-RU" sz="36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компания </a:t>
            </a:r>
            <a:r>
              <a:rPr lang="en-US" sz="36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DD Planet</a:t>
            </a:r>
            <a:endParaRPr kumimoji="0" lang="ru-RU" sz="3600" u="none" strike="noStrike" kern="1200" cap="none" spc="0" normalizeH="0" baseline="0" noProof="0" dirty="0">
              <a:ln>
                <a:noFill/>
              </a:ln>
              <a:solidFill>
                <a:srgbClr val="343A4C"/>
              </a:solidFill>
              <a:effectLst/>
              <a:uLnTx/>
              <a:uFillTx/>
              <a:latin typeface="Calibri" panose="020F0502020204030204" pitchFamily="34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32" y="5749931"/>
            <a:ext cx="1743075" cy="89535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86" y="5850970"/>
            <a:ext cx="1504950" cy="7715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66924" y="1891705"/>
            <a:ext cx="10255500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лет на рынке.</a:t>
            </a:r>
            <a:endParaRPr lang="ru-RU" sz="1550" dirty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endParaRPr lang="ru-RU" sz="1550" dirty="0" smtClean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и продвижение веб-сервисов, корпоративных порталов и мобильных приложений.</a:t>
            </a: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endParaRPr lang="ru-RU" sz="1550" dirty="0" smtClean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Собственные проекты: </a:t>
            </a:r>
            <a:r>
              <a:rPr lang="ru-RU" sz="1550" dirty="0" err="1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Выберу.ру</a:t>
            </a: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sz="1550" dirty="0" err="1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МирКвартир.ру</a:t>
            </a: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endParaRPr lang="ru-RU" sz="1550" dirty="0" smtClean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 </a:t>
            </a:r>
            <a:r>
              <a:rPr lang="ru-RU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место в рейтинге веб-разработчиков и интеграторов </a:t>
            </a:r>
            <a:r>
              <a:rPr lang="ru-RU" sz="1550" dirty="0" err="1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Tagline</a:t>
            </a:r>
            <a:r>
              <a:rPr lang="ru-RU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</a:t>
            </a: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endParaRPr lang="ru-RU" sz="1550" dirty="0" smtClean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</a:t>
            </a: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обедитель отраслевых конкурсов «Премия </a:t>
            </a:r>
            <a:r>
              <a:rPr lang="ru-RU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Рунета», «Золотой сайт», </a:t>
            </a:r>
            <a:r>
              <a:rPr lang="en-US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Tagline Awards </a:t>
            </a:r>
            <a:r>
              <a:rPr lang="ru-RU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1550" dirty="0" err="1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ComNews</a:t>
            </a:r>
            <a:r>
              <a:rPr lang="en-US" sz="1550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Awards</a:t>
            </a: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endParaRPr lang="ru-RU" sz="1550" dirty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rgbClr val="90C226"/>
              </a:buClr>
              <a:buFont typeface="Arial" panose="020B0604020202020204" pitchFamily="34" charset="0"/>
              <a:buChar char="•"/>
            </a:pPr>
            <a:r>
              <a:rPr lang="ru-RU" sz="1550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Более 150 клиентов и 500 проектов в портфолио.</a:t>
            </a:r>
            <a:endParaRPr lang="ru-RU" sz="1550" dirty="0">
              <a:solidFill>
                <a:srgbClr val="343A4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718FB562-BC61-0D46-AF66-5462DAC1A38F}"/>
              </a:ext>
            </a:extLst>
          </p:cNvPr>
          <p:cNvSpPr txBox="1"/>
          <p:nvPr/>
        </p:nvSpPr>
        <p:spPr>
          <a:xfrm>
            <a:off x="1066924" y="1210269"/>
            <a:ext cx="878528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Создание </a:t>
            </a:r>
            <a:r>
              <a:rPr lang="en-US" sz="20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digital-</a:t>
            </a:r>
            <a:r>
              <a:rPr lang="ru-RU" sz="2000" dirty="0" smtClean="0">
                <a:solidFill>
                  <a:srgbClr val="343A4C"/>
                </a:solidFill>
                <a:latin typeface="Calibri" panose="020F0502020204030204" pitchFamily="34" charset="0"/>
                <a:ea typeface="Roboto Medium" panose="02000000000000000000" pitchFamily="2" charset="0"/>
                <a:cs typeface="Calibri" panose="020F0502020204030204" pitchFamily="34" charset="0"/>
              </a:rPr>
              <a:t>сервисов и информационно-аналитических систем</a:t>
            </a:r>
            <a:endParaRPr kumimoji="0" lang="ru-RU" sz="2000" u="none" strike="noStrike" kern="1200" cap="none" spc="0" normalizeH="0" baseline="0" noProof="0" dirty="0">
              <a:ln>
                <a:noFill/>
              </a:ln>
              <a:solidFill>
                <a:srgbClr val="343A4C"/>
              </a:solidFill>
              <a:effectLst/>
              <a:uLnTx/>
              <a:uFillTx/>
              <a:latin typeface="Calibri" panose="020F0502020204030204" pitchFamily="34" charset="0"/>
              <a:ea typeface="Roboto Medium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35" y="5002188"/>
            <a:ext cx="1160650" cy="6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55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067040" y="520560"/>
            <a:ext cx="7115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Проблемы «классического» полнотекстового поиска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067040" y="2164080"/>
            <a:ext cx="9940320" cy="402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3840">
              <a:lnSpc>
                <a:spcPct val="100000"/>
              </a:lnSpc>
              <a:spcBef>
                <a:spcPts val="18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Не учитываются синонимы при </a:t>
            </a: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поиске. Проблема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решается составлением словарей синонимов, что в общем случае сделать не так просто.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3840">
              <a:lnSpc>
                <a:spcPct val="100000"/>
              </a:lnSpc>
              <a:spcBef>
                <a:spcPts val="18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Контекстная </a:t>
            </a: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значимость слов</a:t>
            </a:r>
            <a:r>
              <a:rPr lang="ru-RU" sz="2800" spc="-1" dirty="0" smtClean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многозначные слова.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3840">
              <a:lnSpc>
                <a:spcPct val="100000"/>
              </a:lnSpc>
              <a:spcBef>
                <a:spcPts val="18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Сложно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добиться релевантности при поиске на множестве коротких документов.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6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8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067040" y="520560"/>
            <a:ext cx="71157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b="0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Paraphrase</a:t>
            </a:r>
            <a:r>
              <a:rPr lang="ru-RU" sz="36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 </a:t>
            </a:r>
            <a:r>
              <a:rPr lang="ru-RU" sz="3600" b="0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Identification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001520" y="1251000"/>
            <a:ext cx="9940320" cy="123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Paraphrase</a:t>
            </a:r>
            <a:r>
              <a:rPr lang="ru-RU" sz="2400" b="1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 </a:t>
            </a:r>
            <a:r>
              <a:rPr lang="ru-RU" sz="2400" b="1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Identification</a:t>
            </a:r>
            <a:r>
              <a:rPr lang="ru-RU" sz="24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 – </a:t>
            </a:r>
            <a:r>
              <a:rPr lang="ru-RU" sz="2400" b="0" strike="noStrike" spc="-1" dirty="0">
                <a:solidFill>
                  <a:srgbClr val="343A4C"/>
                </a:solidFill>
                <a:latin typeface="Calibri"/>
                <a:ea typeface="DejaVu Sans"/>
              </a:rPr>
              <a:t>это задача изучения двух текстовых объектов (например, предложения) и определения, имеют ли они одинаковое значение.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pic>
        <p:nvPicPr>
          <p:cNvPr id="139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graphicFrame>
        <p:nvGraphicFramePr>
          <p:cNvPr id="140" name="Table 3"/>
          <p:cNvGraphicFramePr/>
          <p:nvPr/>
        </p:nvGraphicFramePr>
        <p:xfrm>
          <a:off x="1040400" y="2556000"/>
          <a:ext cx="10451160" cy="3012456"/>
        </p:xfrm>
        <a:graphic>
          <a:graphicData uri="http://schemas.openxmlformats.org/drawingml/2006/table">
            <a:tbl>
              <a:tblPr/>
              <a:tblGrid>
                <a:gridCol w="522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31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4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Парафразы</a:t>
                      </a:r>
                      <a:endParaRPr lang="ru-RU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200" b="0" strike="noStrike" spc="-1" dirty="0">
                          <a:solidFill>
                            <a:srgbClr val="343A4C"/>
                          </a:solidFill>
                          <a:latin typeface="Calibri"/>
                        </a:rPr>
                        <a:t>9 мая метрополитен Петербурга будет работать круглосуточно</a:t>
                      </a:r>
                      <a:endParaRPr lang="ru-RU" sz="2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200" b="0" strike="noStrike" spc="-1">
                          <a:solidFill>
                            <a:srgbClr val="343A4C"/>
                          </a:solidFill>
                          <a:latin typeface="Calibri"/>
                        </a:rPr>
                        <a:t>Петербургское метро в ночь на 10 мая будет работать круглосуточно</a:t>
                      </a:r>
                      <a:endParaRPr lang="ru-RU" sz="2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1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ru-RU" sz="2400" b="1" strike="noStrike" spc="-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Не парафразы</a:t>
                      </a:r>
                      <a:endParaRPr lang="ru-RU" sz="2400" b="0" strike="noStrike" spc="-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2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200" b="0" strike="noStrike" spc="-1">
                          <a:solidFill>
                            <a:srgbClr val="343A4C"/>
                          </a:solidFill>
                          <a:latin typeface="Calibri"/>
                        </a:rPr>
                        <a:t>9 мая метрополитен Петербурга будет работать круглосуточно</a:t>
                      </a:r>
                      <a:endParaRPr lang="ru-RU" sz="22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2200" b="0" strike="noStrike" spc="-1" dirty="0">
                          <a:solidFill>
                            <a:srgbClr val="343A4C"/>
                          </a:solidFill>
                          <a:latin typeface="Calibri"/>
                        </a:rPr>
                        <a:t>Петербургское метро в ночь на 10 мая будет </a:t>
                      </a:r>
                      <a:r>
                        <a:rPr lang="ru-RU" sz="2200" b="1" strike="noStrike" spc="-1" dirty="0">
                          <a:solidFill>
                            <a:srgbClr val="343A4C"/>
                          </a:solidFill>
                          <a:latin typeface="Calibri"/>
                        </a:rPr>
                        <a:t>не</a:t>
                      </a:r>
                      <a:r>
                        <a:rPr lang="ru-RU" sz="2200" b="0" strike="noStrike" spc="-1" dirty="0">
                          <a:solidFill>
                            <a:srgbClr val="343A4C"/>
                          </a:solidFill>
                          <a:latin typeface="Calibri"/>
                        </a:rPr>
                        <a:t> работать круглосуточно</a:t>
                      </a:r>
                      <a:endParaRPr lang="ru-RU" sz="2200" b="0" strike="noStrike" spc="-1" dirty="0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CustomShape 4"/>
          <p:cNvSpPr/>
          <p:nvPr/>
        </p:nvSpPr>
        <p:spPr>
          <a:xfrm>
            <a:off x="1008000" y="5760000"/>
            <a:ext cx="99403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43A4C"/>
                </a:solidFill>
                <a:latin typeface="Calibri"/>
                <a:ea typeface="DejaVu Sans"/>
              </a:rPr>
              <a:t>База данных парафраз </a:t>
            </a:r>
            <a:r>
              <a:rPr lang="ru-RU" sz="2400" b="0" strike="noStrike" spc="-1" dirty="0">
                <a:solidFill>
                  <a:srgbClr val="89C765"/>
                </a:solidFill>
                <a:latin typeface="Calibri"/>
                <a:ea typeface="DejaVu Sans"/>
              </a:rPr>
              <a:t>https://paraphraser.ru/</a:t>
            </a:r>
            <a:endParaRPr lang="ru-RU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353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1067040" y="520560"/>
            <a:ext cx="7115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Библиотека </a:t>
            </a:r>
            <a:r>
              <a:rPr lang="ru-RU" sz="3600" b="0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DeepPavlov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1067040" y="152856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DeepPavlov.ai</a:t>
            </a:r>
            <a:r>
              <a:rPr lang="ru-RU" sz="26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 — это </a:t>
            </a:r>
            <a:r>
              <a:rPr lang="ru-RU" sz="2600" b="0" strike="noStrike" spc="-1" dirty="0" err="1" smtClean="0">
                <a:solidFill>
                  <a:srgbClr val="343A4C"/>
                </a:solidFill>
                <a:latin typeface="Calibri"/>
                <a:ea typeface="DejaVu Sans"/>
              </a:rPr>
              <a:t>фреймворк</a:t>
            </a:r>
            <a:r>
              <a:rPr lang="ru-RU" sz="2600" b="0" strike="noStrike" spc="-1" dirty="0" smtClean="0">
                <a:solidFill>
                  <a:srgbClr val="343A4C"/>
                </a:solidFill>
                <a:latin typeface="Calibri"/>
                <a:ea typeface="DejaVu Sans"/>
              </a:rPr>
              <a:t> </a:t>
            </a:r>
            <a:r>
              <a:rPr lang="ru-RU" sz="2600" b="0" strike="noStrike" spc="-1" dirty="0">
                <a:solidFill>
                  <a:srgbClr val="343A4C"/>
                </a:solidFill>
                <a:latin typeface="Calibri"/>
                <a:ea typeface="DejaVu Sans"/>
              </a:rPr>
              <a:t>с открытым исходным кодом для разработки чат-ботов и виртуальных помощников. </a:t>
            </a:r>
            <a:endParaRPr lang="ru-RU" sz="2600" b="0" strike="noStrike" spc="-1" dirty="0" smtClean="0">
              <a:solidFill>
                <a:srgbClr val="343A4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ru-RU" sz="2600" spc="-1" dirty="0">
              <a:solidFill>
                <a:srgbClr val="343A4C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ru-RU" sz="2600" b="0" strike="noStrike" spc="-1" dirty="0" smtClean="0">
                <a:solidFill>
                  <a:srgbClr val="343A4C"/>
                </a:solidFill>
                <a:latin typeface="Calibri"/>
                <a:ea typeface="DejaVu Sans"/>
              </a:rPr>
              <a:t>Он </a:t>
            </a:r>
            <a:r>
              <a:rPr lang="ru-RU" sz="2600" b="0" strike="noStrike" spc="-1" dirty="0">
                <a:solidFill>
                  <a:srgbClr val="343A4C"/>
                </a:solidFill>
                <a:latin typeface="Calibri"/>
                <a:ea typeface="DejaVu Sans"/>
              </a:rPr>
              <a:t>имеет обширные и гибкие инструменты, которые позволяют разработчикам и исследователям NLP использовать готовые разговорные модели и создавать сложные многоязычные разговорные помощники</a:t>
            </a:r>
            <a:r>
              <a:rPr lang="ru-RU" sz="2400" b="0" strike="noStrike" spc="-1" dirty="0">
                <a:solidFill>
                  <a:srgbClr val="343A4C"/>
                </a:solidFill>
                <a:latin typeface="Calibri"/>
                <a:ea typeface="DejaVu Sans"/>
              </a:rPr>
              <a:t>.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p:pic>
        <p:nvPicPr>
          <p:cNvPr id="146" name="Рисунок 145"/>
          <p:cNvPicPr/>
          <p:nvPr/>
        </p:nvPicPr>
        <p:blipFill>
          <a:blip r:embed="rId3"/>
          <a:stretch/>
        </p:blipFill>
        <p:spPr>
          <a:xfrm>
            <a:off x="1305360" y="4764240"/>
            <a:ext cx="9269640" cy="1636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86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067040" y="520560"/>
            <a:ext cx="7115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b="0" strike="noStrike" spc="-1">
                <a:solidFill>
                  <a:srgbClr val="343A4C"/>
                </a:solidFill>
                <a:latin typeface="Calibri"/>
                <a:ea typeface="Roboto Medium"/>
              </a:rPr>
              <a:t>Обучение 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1067040" y="1505144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  <a:spcBef>
                <a:spcPts val="1200"/>
              </a:spcBef>
              <a:buClr>
                <a:srgbClr val="89C765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В качестве данных для обучения были взяты товары с </a:t>
            </a:r>
            <a:r>
              <a:rPr lang="ru-RU" sz="2800" b="0" strike="noStrike" spc="-1" dirty="0" err="1">
                <a:solidFill>
                  <a:srgbClr val="343A4C"/>
                </a:solidFill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агрегаторов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интернет-магазинов (Яндекс </a:t>
            </a:r>
            <a:r>
              <a:rPr lang="ru-RU" sz="2800" b="0" strike="noStrike" spc="-1" dirty="0" err="1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Маркет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>
              <a:lnSpc>
                <a:spcPct val="100000"/>
              </a:lnSpc>
              <a:spcBef>
                <a:spcPts val="1200"/>
              </a:spcBef>
              <a:buClr>
                <a:srgbClr val="89C765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Использовались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ea typeface="Noto Sans CJK SC"/>
                <a:cs typeface="Calibri" panose="020F0502020204030204" pitchFamily="34" charset="0"/>
              </a:rPr>
              <a:t>две выборки: разные наименования одного товара и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наименования товаров из разных категорий.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>
              <a:lnSpc>
                <a:spcPct val="100000"/>
              </a:lnSpc>
              <a:spcBef>
                <a:spcPts val="1200"/>
              </a:spcBef>
              <a:buClr>
                <a:srgbClr val="89C765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Точность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модели сильно зависит от качества данных для обучения.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>
              <a:lnSpc>
                <a:spcPct val="100000"/>
              </a:lnSpc>
              <a:spcBef>
                <a:spcPts val="1200"/>
              </a:spcBef>
              <a:buClr>
                <a:srgbClr val="89C765"/>
              </a:buClr>
              <a:buSzPct val="45000"/>
              <a:buFont typeface="Wingdings" charset="2"/>
              <a:buChar char=""/>
            </a:pPr>
            <a:r>
              <a:rPr lang="ru-RU" sz="2800" b="0" strike="noStrike" spc="-1" dirty="0" smtClean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Скорость </a:t>
            </a:r>
            <a:r>
              <a:rPr lang="ru-RU" sz="2800" b="0" strike="noStrike" spc="-1" dirty="0">
                <a:solidFill>
                  <a:srgbClr val="343A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обучения и точность модели мало зависит от настроек модели.</a:t>
            </a: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ru-RU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1760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67040" y="520560"/>
            <a:ext cx="7115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600" b="0" strike="noStrike" spc="-1" dirty="0" smtClean="0">
                <a:solidFill>
                  <a:srgbClr val="343A4C"/>
                </a:solidFill>
                <a:latin typeface="Calibri"/>
                <a:ea typeface="Roboto Medium"/>
              </a:rPr>
              <a:t>Задача поиска ближайших соседей </a:t>
            </a:r>
            <a:r>
              <a:rPr lang="ru-RU" sz="36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в метрическом пространстве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067040" y="1928553"/>
            <a:ext cx="9940320" cy="3480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800" b="0" strike="noStrike" spc="-1" dirty="0" smtClean="0">
                <a:solidFill>
                  <a:srgbClr val="343A4C"/>
                </a:solidFill>
                <a:ea typeface="DejaVu Sans"/>
              </a:rPr>
              <a:t>Метрическое 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пространство – это множество, на котором определена функция 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d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 такая, </a:t>
            </a:r>
            <a:r>
              <a:rPr lang="ru-RU" sz="2800" b="0" strike="noStrike" spc="-1" dirty="0" smtClean="0">
                <a:solidFill>
                  <a:srgbClr val="343A4C"/>
                </a:solidFill>
                <a:ea typeface="DejaVu Sans"/>
              </a:rPr>
              <a:t>что</a:t>
            </a:r>
            <a:endParaRPr lang="ru-RU" sz="2800" b="0" strike="noStrike" spc="-1" dirty="0"/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1" i="1" strike="noStrike" spc="-1" dirty="0" smtClean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800" b="1" i="1" strike="noStrike" spc="-1" dirty="0" err="1" smtClean="0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)=0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, если 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x=y </a:t>
            </a:r>
            <a:r>
              <a:rPr lang="ru-RU" sz="2800" b="0" i="1" strike="noStrike" spc="-1" dirty="0">
                <a:solidFill>
                  <a:srgbClr val="343A4C"/>
                </a:solidFill>
                <a:ea typeface="DejaVu Sans"/>
              </a:rPr>
              <a:t>(аксиома тождества</a:t>
            </a:r>
            <a:r>
              <a:rPr lang="ru-RU" sz="2800" b="0" i="1" strike="noStrike" spc="-1" dirty="0" smtClean="0">
                <a:solidFill>
                  <a:srgbClr val="343A4C"/>
                </a:solidFill>
                <a:ea typeface="DejaVu Sans"/>
              </a:rPr>
              <a:t>)</a:t>
            </a:r>
            <a:r>
              <a:rPr lang="ru-RU" sz="2800" b="0" strike="noStrike" spc="-1" dirty="0" smtClean="0">
                <a:solidFill>
                  <a:srgbClr val="343A4C"/>
                </a:solidFill>
                <a:ea typeface="DejaVu Sans"/>
              </a:rPr>
              <a:t>.</a:t>
            </a:r>
            <a:endParaRPr lang="en-US" sz="2800" b="0" strike="noStrike" spc="-1" dirty="0" smtClean="0">
              <a:solidFill>
                <a:srgbClr val="343A4C"/>
              </a:solidFill>
              <a:ea typeface="DejaVu Sans"/>
            </a:endParaRPr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1" strike="noStrike" spc="-1" dirty="0" smtClean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800" b="1" strike="noStrike" spc="-1" dirty="0" err="1" smtClean="0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800" b="1" strike="noStrike" spc="-1" dirty="0">
                <a:solidFill>
                  <a:srgbClr val="343A4C"/>
                </a:solidFill>
                <a:ea typeface="DejaVu Sans"/>
              </a:rPr>
              <a:t>)=d(</a:t>
            </a:r>
            <a:r>
              <a:rPr lang="ru-RU" sz="2800" b="1" strike="noStrike" spc="-1" dirty="0" err="1">
                <a:solidFill>
                  <a:srgbClr val="343A4C"/>
                </a:solidFill>
                <a:ea typeface="DejaVu Sans"/>
              </a:rPr>
              <a:t>y,x</a:t>
            </a:r>
            <a:r>
              <a:rPr lang="ru-RU" sz="2800" b="1" strike="noStrike" spc="-1" dirty="0">
                <a:solidFill>
                  <a:srgbClr val="343A4C"/>
                </a:solidFill>
                <a:ea typeface="DejaVu Sans"/>
              </a:rPr>
              <a:t>) </a:t>
            </a:r>
            <a:r>
              <a:rPr lang="ru-RU" sz="2800" b="0" i="1" strike="noStrike" spc="-1" dirty="0">
                <a:solidFill>
                  <a:srgbClr val="343A4C"/>
                </a:solidFill>
                <a:ea typeface="DejaVu Sans"/>
              </a:rPr>
              <a:t>(аксиома симметрии</a:t>
            </a:r>
            <a:r>
              <a:rPr lang="ru-RU" sz="2800" b="0" i="1" strike="noStrike" spc="-1" dirty="0" smtClean="0">
                <a:solidFill>
                  <a:srgbClr val="343A4C"/>
                </a:solidFill>
                <a:ea typeface="DejaVu Sans"/>
              </a:rPr>
              <a:t>)</a:t>
            </a:r>
            <a:r>
              <a:rPr lang="ru-RU" sz="2800" b="0" strike="noStrike" spc="-1" dirty="0" smtClean="0">
                <a:solidFill>
                  <a:srgbClr val="343A4C"/>
                </a:solidFill>
                <a:ea typeface="DejaVu Sans"/>
              </a:rPr>
              <a:t>.</a:t>
            </a:r>
            <a:endParaRPr lang="en-US" sz="2800" b="0" strike="noStrike" spc="-1" dirty="0" smtClean="0">
              <a:solidFill>
                <a:srgbClr val="343A4C"/>
              </a:solidFill>
              <a:ea typeface="DejaVu Sans"/>
            </a:endParaRPr>
          </a:p>
          <a:p>
            <a:pPr marL="216000" indent="-213840">
              <a:lnSpc>
                <a:spcPct val="100000"/>
              </a:lnSpc>
              <a:spcBef>
                <a:spcPts val="1200"/>
              </a:spcBef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800" b="1" i="1" strike="noStrike" spc="-1" dirty="0" smtClean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800" b="1" i="1" strike="noStrike" spc="-1" dirty="0" err="1" smtClean="0">
                <a:solidFill>
                  <a:srgbClr val="343A4C"/>
                </a:solidFill>
                <a:ea typeface="DejaVu Sans"/>
              </a:rPr>
              <a:t>x,z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)≤ d(</a:t>
            </a:r>
            <a:r>
              <a:rPr lang="ru-RU" sz="2800" b="1" i="1" strike="noStrike" spc="-1" dirty="0" err="1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)+d(</a:t>
            </a:r>
            <a:r>
              <a:rPr lang="ru-RU" sz="2800" b="1" i="1" strike="noStrike" spc="-1" dirty="0" err="1">
                <a:solidFill>
                  <a:srgbClr val="343A4C"/>
                </a:solidFill>
                <a:ea typeface="DejaVu Sans"/>
              </a:rPr>
              <a:t>y,z</a:t>
            </a:r>
            <a:r>
              <a:rPr lang="ru-RU" sz="2800" b="1" i="1" strike="noStrike" spc="-1" dirty="0">
                <a:solidFill>
                  <a:srgbClr val="343A4C"/>
                </a:solidFill>
                <a:ea typeface="DejaVu Sans"/>
              </a:rPr>
              <a:t>)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 </a:t>
            </a:r>
            <a:r>
              <a:rPr lang="ru-RU" sz="2800" b="0" i="1" strike="noStrike" spc="-1" dirty="0">
                <a:solidFill>
                  <a:srgbClr val="343A4C"/>
                </a:solidFill>
                <a:ea typeface="DejaVu Sans"/>
              </a:rPr>
              <a:t>(неравенство треугольника)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.</a:t>
            </a:r>
            <a:endParaRPr lang="ru-RU" sz="2800" b="0" strike="noStrike" spc="-1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800" b="0" strike="noStrike" spc="-1" dirty="0" smtClean="0">
                <a:solidFill>
                  <a:srgbClr val="343A4C"/>
                </a:solidFill>
                <a:ea typeface="DejaVu Sans"/>
              </a:rPr>
              <a:t>В </a:t>
            </a:r>
            <a:r>
              <a:rPr lang="ru-RU" sz="2800" b="0" strike="noStrike" spc="-1" dirty="0">
                <a:solidFill>
                  <a:srgbClr val="343A4C"/>
                </a:solidFill>
                <a:ea typeface="DejaVu Sans"/>
              </a:rPr>
              <a:t>метрическом пространстве можно эффективно искать с помощью </a:t>
            </a:r>
            <a:r>
              <a:rPr lang="ru-RU" sz="2800" b="1" strike="noStrike" spc="-1" dirty="0" err="1">
                <a:solidFill>
                  <a:srgbClr val="343A4C"/>
                </a:solidFill>
                <a:ea typeface="DejaVu Sans"/>
              </a:rPr>
              <a:t>vantage-point</a:t>
            </a:r>
            <a:r>
              <a:rPr lang="ru-RU" sz="2800" b="1" strike="noStrike" spc="-1" dirty="0">
                <a:solidFill>
                  <a:srgbClr val="343A4C"/>
                </a:solidFill>
                <a:ea typeface="DejaVu Sans"/>
              </a:rPr>
              <a:t> </a:t>
            </a:r>
            <a:r>
              <a:rPr lang="ru-RU" sz="2800" b="1" strike="noStrike" spc="-1" dirty="0" err="1">
                <a:solidFill>
                  <a:srgbClr val="343A4C"/>
                </a:solidFill>
                <a:ea typeface="DejaVu Sans"/>
              </a:rPr>
              <a:t>tree</a:t>
            </a:r>
            <a:r>
              <a:rPr lang="ru-RU" sz="2800" b="1" strike="noStrike" spc="-1" dirty="0" smtClean="0">
                <a:solidFill>
                  <a:srgbClr val="343A4C"/>
                </a:solidFill>
                <a:ea typeface="DejaVu Sans"/>
              </a:rPr>
              <a:t>.</a:t>
            </a:r>
            <a:endParaRPr lang="ru-RU" sz="28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34894435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067040" y="520560"/>
            <a:ext cx="80762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VP-</a:t>
            </a:r>
            <a:r>
              <a:rPr lang="ru-RU" sz="3200" b="0" strike="noStrike" spc="-1" dirty="0" err="1">
                <a:solidFill>
                  <a:srgbClr val="343A4C"/>
                </a:solidFill>
                <a:latin typeface="Calibri"/>
                <a:ea typeface="Roboto Medium"/>
              </a:rPr>
              <a:t>tree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pic>
        <p:nvPicPr>
          <p:cNvPr id="160" name="Рисунок 159"/>
          <p:cNvPicPr/>
          <p:nvPr/>
        </p:nvPicPr>
        <p:blipFill>
          <a:blip r:embed="rId3"/>
          <a:stretch/>
        </p:blipFill>
        <p:spPr>
          <a:xfrm>
            <a:off x="2750040" y="1154160"/>
            <a:ext cx="7003440" cy="521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136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67040" y="520560"/>
            <a:ext cx="711576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520">
              <a:lnSpc>
                <a:spcPct val="100000"/>
              </a:lnSpc>
            </a:pPr>
            <a:r>
              <a:rPr lang="ru-RU" sz="3200" b="0" strike="noStrike" spc="-1" dirty="0">
                <a:solidFill>
                  <a:srgbClr val="343A4C"/>
                </a:solidFill>
                <a:latin typeface="Calibri"/>
                <a:ea typeface="Roboto Medium"/>
              </a:rPr>
              <a:t>Обеспечение свойств метрического пространства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067040" y="2091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3" name="Рисунок 6"/>
          <p:cNvPicPr/>
          <p:nvPr/>
        </p:nvPicPr>
        <p:blipFill>
          <a:blip r:embed="rId2"/>
          <a:stretch/>
        </p:blipFill>
        <p:spPr>
          <a:xfrm>
            <a:off x="9719280" y="571680"/>
            <a:ext cx="1711440" cy="50004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1067040" y="1479600"/>
            <a:ext cx="994032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ru-RU" sz="1800" b="0" strike="noStrike" spc="-1" dirty="0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400" b="1" i="1" strike="noStrike" spc="-1" dirty="0" err="1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)=0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, если </a:t>
            </a: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x=y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.</a:t>
            </a: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Не выполняется для элементов обучающей выборки. Можно 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добавить</a:t>
            </a:r>
            <a:r>
              <a:rPr lang="en-US" sz="2400" b="0" strike="noStrike" spc="-1" dirty="0" smtClean="0">
                <a:solidFill>
                  <a:srgbClr val="343A4C"/>
                </a:solidFill>
                <a:ea typeface="DejaVu Sans"/>
              </a:rPr>
              <a:t> cosine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 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расстояние по 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Doc2Vec:</a:t>
            </a:r>
            <a:endParaRPr lang="ru-RU" sz="2400" b="0" strike="noStrike" spc="-1" dirty="0"/>
          </a:p>
          <a:p>
            <a:pPr marL="432000" lvl="1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2400" b="0" strike="noStrike" spc="-1" dirty="0"/>
          </a:p>
          <a:p>
            <a:pPr marL="216000" indent="-213840" algn="ctr">
              <a:lnSpc>
                <a:spcPct val="100000"/>
              </a:lnSpc>
              <a:buClr>
                <a:srgbClr val="90C226"/>
              </a:buClr>
              <a:buSzPct val="45000"/>
              <a:buFont typeface="Wingdings" charset="2"/>
              <a:buChar char=""/>
            </a:pPr>
            <a:endParaRPr lang="ru-RU" sz="2400" b="0" strike="noStrike" spc="-1" dirty="0"/>
          </a:p>
          <a:p>
            <a:pPr marL="216000" indent="-213840">
              <a:lnSpc>
                <a:spcPct val="100000"/>
              </a:lnSpc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b="1" strike="noStrike" spc="-1" dirty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400" b="1" strike="noStrike" spc="-1" dirty="0" err="1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400" b="1" strike="noStrike" spc="-1" dirty="0">
                <a:solidFill>
                  <a:srgbClr val="343A4C"/>
                </a:solidFill>
                <a:ea typeface="DejaVu Sans"/>
              </a:rPr>
              <a:t>)=d(</a:t>
            </a:r>
            <a:r>
              <a:rPr lang="ru-RU" sz="2400" b="1" strike="noStrike" spc="-1" dirty="0" err="1">
                <a:solidFill>
                  <a:srgbClr val="343A4C"/>
                </a:solidFill>
                <a:ea typeface="DejaVu Sans"/>
              </a:rPr>
              <a:t>y,x</a:t>
            </a:r>
            <a:r>
              <a:rPr lang="ru-RU" sz="2400" b="1" strike="noStrike" spc="-1" dirty="0">
                <a:solidFill>
                  <a:srgbClr val="343A4C"/>
                </a:solidFill>
                <a:ea typeface="DejaVu Sans"/>
              </a:rPr>
              <a:t>)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. Не выполняется (скорее 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всего, </a:t>
            </a:r>
            <a:r>
              <a:rPr lang="ru-RU" sz="2400" b="0" strike="noStrike" spc="-1" dirty="0">
                <a:solidFill>
                  <a:srgbClr val="343A4C"/>
                </a:solidFill>
                <a:ea typeface="DejaVu Sans"/>
              </a:rPr>
              <a:t>из-за ошибок округления в float32). Можно использовать 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формулу:</a:t>
            </a:r>
            <a:endParaRPr lang="ru-RU" sz="2400" b="0" strike="noStrike" spc="-1" dirty="0"/>
          </a:p>
          <a:p>
            <a:pPr marL="2160">
              <a:lnSpc>
                <a:spcPct val="100000"/>
              </a:lnSpc>
              <a:buClr>
                <a:srgbClr val="90C226"/>
              </a:buClr>
              <a:buSzPct val="45000"/>
            </a:pPr>
            <a:endParaRPr lang="en-US" sz="2400" b="0" strike="noStrike" spc="-1" dirty="0" smtClean="0"/>
          </a:p>
          <a:p>
            <a:pPr marL="2160">
              <a:lnSpc>
                <a:spcPct val="100000"/>
              </a:lnSpc>
              <a:buClr>
                <a:srgbClr val="90C226"/>
              </a:buClr>
              <a:buSzPct val="45000"/>
            </a:pPr>
            <a:endParaRPr lang="ru-RU" sz="2400" b="0" strike="noStrike" spc="-1" dirty="0" smtClean="0"/>
          </a:p>
          <a:p>
            <a:pPr marL="216000" indent="-213840">
              <a:lnSpc>
                <a:spcPct val="100000"/>
              </a:lnSpc>
              <a:buClr>
                <a:srgbClr val="90C226"/>
              </a:buClr>
              <a:buSzPct val="45000"/>
              <a:buFont typeface="Wingdings" charset="2"/>
              <a:buChar char=""/>
            </a:pPr>
            <a:r>
              <a:rPr lang="ru-RU" sz="2400" b="1" i="1" strike="noStrike" spc="-1" dirty="0" smtClean="0">
                <a:solidFill>
                  <a:srgbClr val="343A4C"/>
                </a:solidFill>
                <a:ea typeface="DejaVu Sans"/>
              </a:rPr>
              <a:t>d(</a:t>
            </a:r>
            <a:r>
              <a:rPr lang="ru-RU" sz="2400" b="1" i="1" strike="noStrike" spc="-1" dirty="0" err="1" smtClean="0">
                <a:solidFill>
                  <a:srgbClr val="343A4C"/>
                </a:solidFill>
                <a:ea typeface="DejaVu Sans"/>
              </a:rPr>
              <a:t>x,z</a:t>
            </a: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)≤ d(</a:t>
            </a:r>
            <a:r>
              <a:rPr lang="ru-RU" sz="2400" b="1" i="1" strike="noStrike" spc="-1" dirty="0" err="1">
                <a:solidFill>
                  <a:srgbClr val="343A4C"/>
                </a:solidFill>
                <a:ea typeface="DejaVu Sans"/>
              </a:rPr>
              <a:t>x,y</a:t>
            </a:r>
            <a:r>
              <a:rPr lang="ru-RU" sz="2400" b="1" i="1" strike="noStrike" spc="-1" dirty="0">
                <a:solidFill>
                  <a:srgbClr val="343A4C"/>
                </a:solidFill>
                <a:ea typeface="DejaVu Sans"/>
              </a:rPr>
              <a:t>)+d(</a:t>
            </a:r>
            <a:r>
              <a:rPr lang="ru-RU" sz="2400" b="1" i="1" strike="noStrike" spc="-1" dirty="0" err="1">
                <a:solidFill>
                  <a:srgbClr val="343A4C"/>
                </a:solidFill>
                <a:ea typeface="DejaVu Sans"/>
              </a:rPr>
              <a:t>y,z</a:t>
            </a:r>
            <a:r>
              <a:rPr lang="ru-RU" sz="2400" b="1" i="1" strike="noStrike" spc="-1" dirty="0" smtClean="0">
                <a:solidFill>
                  <a:srgbClr val="343A4C"/>
                </a:solidFill>
                <a:ea typeface="DejaVu Sans"/>
              </a:rPr>
              <a:t>)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.</a:t>
            </a:r>
            <a:r>
              <a:rPr lang="en-US" sz="2400" b="0" strike="noStrike" spc="-1" dirty="0" smtClean="0">
                <a:solidFill>
                  <a:srgbClr val="343A4C"/>
                </a:solidFill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rgbClr val="343A4C"/>
                </a:solidFill>
                <a:ea typeface="DejaVu Sans"/>
              </a:rPr>
              <a:t>Аналитически исправить невозможно. </a:t>
            </a:r>
            <a:r>
              <a:rPr lang="ru-RU" sz="2400" spc="-1" dirty="0" smtClean="0">
                <a:solidFill>
                  <a:srgbClr val="343A4C"/>
                </a:solidFill>
                <a:ea typeface="DejaVu Sans"/>
              </a:rPr>
              <a:t>Процент невыполнения невелик. Приводит к «неупорядоченности» выдачи при поиске.</a:t>
            </a:r>
            <a:endParaRPr lang="ru-RU" sz="2400" b="0" strike="noStrike" spc="-1" dirty="0"/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Formula 4"/>
              <p:cNvSpPr txBox="1"/>
              <p:nvPr/>
            </p:nvSpPr>
            <p:spPr>
              <a:xfrm>
                <a:off x="6002640" y="3906360"/>
                <a:ext cx="719640" cy="35964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Formula 5"/>
              <p:cNvSpPr txBox="1"/>
              <p:nvPr/>
            </p:nvSpPr>
            <p:spPr>
              <a:xfrm>
                <a:off x="1271847" y="2574360"/>
                <a:ext cx="9459884" cy="493036"/>
              </a:xfrm>
              <a:prstGeom prst="rect">
                <a:avLst/>
              </a:prstGeo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ar-AE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ar-AE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ar-AE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ar-AE" sz="280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 smtClean="0"/>
                  <a:t>)</a:t>
                </a:r>
                <a:endParaRPr sz="2800" dirty="0"/>
              </a:p>
            </p:txBody>
          </p:sp>
        </mc:Choice>
        <mc:Fallback xmlns="">
          <p:sp>
            <p:nvSpPr>
              <p:cNvPr id="156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47" y="2574360"/>
                <a:ext cx="9459884" cy="493036"/>
              </a:xfrm>
              <a:prstGeom prst="rect">
                <a:avLst/>
              </a:prstGeom>
              <a:blipFill>
                <a:blip r:embed="rId3"/>
                <a:stretch>
                  <a:fillRect t="-11111" b="-40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ormula 5"/>
              <p:cNvSpPr txBox="1"/>
              <p:nvPr/>
            </p:nvSpPr>
            <p:spPr>
              <a:xfrm>
                <a:off x="1346661" y="4106670"/>
                <a:ext cx="9385069" cy="493036"/>
              </a:xfrm>
              <a:prstGeom prst="rect">
                <a:avLst/>
              </a:prstGeo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8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661" y="4106670"/>
                <a:ext cx="9385069" cy="493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3037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CMS">
      <a:dk1>
        <a:srgbClr val="FF0000"/>
      </a:dk1>
      <a:lt1>
        <a:srgbClr val="FFFFFF"/>
      </a:lt1>
      <a:dk2>
        <a:srgbClr val="33394B"/>
      </a:dk2>
      <a:lt2>
        <a:srgbClr val="555D71"/>
      </a:lt2>
      <a:accent1>
        <a:srgbClr val="D0D8E7"/>
      </a:accent1>
      <a:accent2>
        <a:srgbClr val="C9D439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555D71"/>
      </a:hlink>
      <a:folHlink>
        <a:srgbClr val="555D71"/>
      </a:folHlink>
    </a:clrScheme>
    <a:fontScheme name="Другая 1">
      <a:majorFont>
        <a:latin typeface="Roboto Mono Light"/>
        <a:ea typeface=""/>
        <a:cs typeface=""/>
      </a:majorFont>
      <a:minorFont>
        <a:latin typeface="Roboto Mon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76A00CC-F6A3-49CE-B872-9687D8C4B403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D5BE29D-B53C-486A-99EE-AB4B7C7A8C06}">
  <we:reference id="wa104381411" version="1.0.0.0" store="ru-RU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561</Words>
  <Application>Microsoft Office PowerPoint</Application>
  <PresentationFormat>Широкоэкранный</PresentationFormat>
  <Paragraphs>78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DejaVu Sans</vt:lpstr>
      <vt:lpstr>Graphik LCG Bold</vt:lpstr>
      <vt:lpstr>Noto Sans CJK SC</vt:lpstr>
      <vt:lpstr>Roboto</vt:lpstr>
      <vt:lpstr>Roboto Light</vt:lpstr>
      <vt:lpstr>Roboto Medium</vt:lpstr>
      <vt:lpstr>Roboto Mono</vt:lpstr>
      <vt:lpstr>Roboto Mono Light</vt:lpstr>
      <vt:lpstr>Wingdings</vt:lpstr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Юлия Кукол</dc:creator>
  <cp:lastModifiedBy>Басалов Юрий</cp:lastModifiedBy>
  <cp:revision>205</cp:revision>
  <dcterms:created xsi:type="dcterms:W3CDTF">2019-11-01T11:02:58Z</dcterms:created>
  <dcterms:modified xsi:type="dcterms:W3CDTF">2020-04-09T06:35:13Z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